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92" r:id="rId4"/>
    <p:sldId id="293" r:id="rId5"/>
    <p:sldId id="294" r:id="rId6"/>
    <p:sldId id="295" r:id="rId7"/>
    <p:sldId id="272" r:id="rId8"/>
    <p:sldId id="274" r:id="rId9"/>
    <p:sldId id="289" r:id="rId10"/>
    <p:sldId id="29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A6DB5-3DB0-56E7-E524-D0F7B40C4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1C0443-DB00-1219-17C4-90D26828F1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9BA5A-A306-721E-79AF-FCCCEF671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C22D-1EC3-46B1-A2D7-464C16717A04}" type="datetimeFigureOut">
              <a:rPr lang="en-US" smtClean="0"/>
              <a:t>25/06/2025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F2246-CA19-9782-6B5B-F437D2F4D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BE56-BA40-A683-5F1B-97C8D852E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80A2-F155-47D5-8A52-70761CBD8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4A92-7118-3B8F-C3F6-6F2D0047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4B1C30-BF3D-9DA1-CE72-60A67BF26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3A674-BB15-E145-2FF4-9B2D5F7A0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C22D-1EC3-46B1-A2D7-464C16717A04}" type="datetimeFigureOut">
              <a:rPr lang="en-US" smtClean="0"/>
              <a:t>25/06/2025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A4D5-0ECB-5A64-4F4A-217221548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4E025-3E8B-A5D4-092B-E5C8DE827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80A2-F155-47D5-8A52-70761CBD8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471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E78903-F8FA-F241-D954-B19A3A4380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FA1D3D-FC44-97FD-00D3-7E811A16C4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E4CF1-DB88-6F1A-3D63-B96D14FFB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C22D-1EC3-46B1-A2D7-464C16717A04}" type="datetimeFigureOut">
              <a:rPr lang="en-US" smtClean="0"/>
              <a:t>25/06/2025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67EDC-8361-E0A0-154A-63EE90D4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1B4A5-D8AA-7E0F-5086-40DAB8D53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80A2-F155-47D5-8A52-70761CBD8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31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7571E-8374-6C86-F813-E3AC07563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D51B4-F849-D59A-4F35-77D00F894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2A897-4479-A527-C33F-516C641C3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C22D-1EC3-46B1-A2D7-464C16717A04}" type="datetimeFigureOut">
              <a:rPr lang="en-US" smtClean="0"/>
              <a:t>25/06/2025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7FDFA-3162-74EC-DEBA-75568C4CB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B5F9D-8F51-B9C3-AE82-3BC9E5C01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80A2-F155-47D5-8A52-70761CBD8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563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C3B2-412C-1654-AA7F-ED942F4F2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EA868D-A68A-6D59-D886-E36888C01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9FD2C-C905-BBEB-AC50-8B2DB32EA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C22D-1EC3-46B1-A2D7-464C16717A04}" type="datetimeFigureOut">
              <a:rPr lang="en-US" smtClean="0"/>
              <a:t>25/06/2025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FFB71-770E-C827-F94C-7C5F00A3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568F5-1177-0C6D-0291-6FC59FA8E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80A2-F155-47D5-8A52-70761CBD8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62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0EC9C-5732-1D08-9AF3-849D8EB87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8CB27-0EED-3402-531F-D2474041DE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90701A-504B-A40E-20A8-EB3A783B2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F9EB5F-05F4-1294-8144-FBA396ED6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C22D-1EC3-46B1-A2D7-464C16717A04}" type="datetimeFigureOut">
              <a:rPr lang="en-US" smtClean="0"/>
              <a:t>25/06/2025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2165A8-CD7C-8AA4-4ADF-23254A793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4B250E-AA25-9969-13F9-E8EA3868D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80A2-F155-47D5-8A52-70761CBD8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7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231A7-038E-0807-080E-D9EA6DF20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124372-DC3E-4CE9-CFA2-4A03E73D7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58CE2C-50C1-8A3A-415E-A3A2E513A0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12C462-5CF3-7C82-3A4A-11E98ED34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2B85C7-47CB-AF63-E16D-103BF4EFB8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AAF201-6682-9C90-5FB0-46722C37B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C22D-1EC3-46B1-A2D7-464C16717A04}" type="datetimeFigureOut">
              <a:rPr lang="en-US" smtClean="0"/>
              <a:t>25/06/2025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E4B187-869F-A078-D0C3-13841186C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D95D04-3314-D7BB-6B51-743A7E17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80A2-F155-47D5-8A52-70761CBD8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80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2722A-A94E-6064-D9AD-8C43D3854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8C3CC0-1FD0-F6A0-BCD3-258A3326F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C22D-1EC3-46B1-A2D7-464C16717A04}" type="datetimeFigureOut">
              <a:rPr lang="en-US" smtClean="0"/>
              <a:t>25/06/2025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737385-D0BA-962E-8A6E-AB7BC29EB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DA03EB-030A-48BF-D812-32901122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80A2-F155-47D5-8A52-70761CBD8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2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07182D-24F1-9853-FE63-F6010836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C22D-1EC3-46B1-A2D7-464C16717A04}" type="datetimeFigureOut">
              <a:rPr lang="en-US" smtClean="0"/>
              <a:t>25/06/2025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D63A25-CC7F-760E-7AFB-EAD077616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92C8B2-7792-8910-5303-B3F17A4B6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80A2-F155-47D5-8A52-70761CBD8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81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B0FFE-50E7-0F56-6A9E-D5F5A0256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C523A-5C71-8CA1-E0EA-F5AAA97E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10A030-8812-B7DF-6D83-93D2BC160F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33246B-14C0-1F6C-6BDE-57CD9C643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C22D-1EC3-46B1-A2D7-464C16717A04}" type="datetimeFigureOut">
              <a:rPr lang="en-US" smtClean="0"/>
              <a:t>25/06/2025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37BB15-3B79-C6D0-C4D1-2889AA146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2FEC27-812F-8CF5-DBB4-AC2B0E07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80A2-F155-47D5-8A52-70761CBD8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14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28A03-6136-B10A-053C-9B9F1C7FF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AD0AF4-2AFC-7D47-DBDC-A0F0FFDD3E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42E3CA-D0E4-3041-FB78-C47256D32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ED54D-DFEB-40A0-E8C0-D7015D3D4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C22D-1EC3-46B1-A2D7-464C16717A04}" type="datetimeFigureOut">
              <a:rPr lang="en-US" smtClean="0"/>
              <a:t>25/06/2025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A9ADB8-FA5E-E138-D760-AEA37167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20C4E4-45AF-FDCB-3863-65BAA6EA3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80A2-F155-47D5-8A52-70761CBD8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3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00B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B022A8-9C37-A72D-792A-256654337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2E6A5-BBB6-C4AF-41F1-B46EDC876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647B3-8DB7-FC6E-E08A-40C700DD91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1C22D-1EC3-46B1-A2D7-464C16717A04}" type="datetimeFigureOut">
              <a:rPr lang="en-US" smtClean="0"/>
              <a:t>25/06/2025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AF9DC-D6A2-4617-A45A-2CB6E678E6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AF7C1-A8A3-8091-EAF7-28F16EBA56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080A2-F155-47D5-8A52-70761CBD8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9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B63AD-A654-F491-0542-1CEE3D0CAB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9097" y="1879107"/>
            <a:ext cx="10913806" cy="2212259"/>
          </a:xfrm>
        </p:spPr>
        <p:txBody>
          <a:bodyPr>
            <a:noAutofit/>
          </a:bodyPr>
          <a:lstStyle/>
          <a:p>
            <a:r>
              <a:rPr lang="en-US" sz="54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Sesion</a:t>
            </a:r>
            <a:r>
              <a:rPr lang="en-US" sz="5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Informues</a:t>
            </a:r>
            <a:br>
              <a:rPr lang="en-US" sz="5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54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Ditë</a:t>
            </a:r>
            <a:r>
              <a:rPr lang="en-US" sz="5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54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Hapur</a:t>
            </a:r>
            <a:r>
              <a:rPr lang="en-US" sz="5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54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Qytetarët</a:t>
            </a:r>
            <a:endParaRPr lang="en-US" sz="5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1E8D46-5244-D718-075D-7CB58CB4A1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645" y="5901845"/>
            <a:ext cx="1743761" cy="653283"/>
          </a:xfrm>
          <a:prstGeom prst="rect">
            <a:avLst/>
          </a:prstGeom>
        </p:spPr>
      </p:pic>
      <p:pic>
        <p:nvPicPr>
          <p:cNvPr id="5" name="Picture 2" descr="Bashkia Elbasan – Mirësevini">
            <a:extLst>
              <a:ext uri="{FF2B5EF4-FFF2-40B4-BE49-F238E27FC236}">
                <a16:creationId xmlns:a16="http://schemas.microsoft.com/office/drawing/2014/main" id="{3A09F322-C985-85AA-FF6C-CDD44CA445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882" y="333934"/>
            <a:ext cx="2725737" cy="1946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blue and yellow text on a black background&#10;&#10;Description automatically generated">
            <a:extLst>
              <a:ext uri="{FF2B5EF4-FFF2-40B4-BE49-F238E27FC236}">
                <a16:creationId xmlns:a16="http://schemas.microsoft.com/office/drawing/2014/main" id="{7CE89664-8C96-7E30-63CE-B0C469B2A3C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5594" y="5901845"/>
            <a:ext cx="1769704" cy="4713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B7D62D1-8FC3-06CC-6012-F5D6EEEFBA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5166" y="5901845"/>
            <a:ext cx="1628146" cy="608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098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7D132-DFC8-D61E-0E32-782CE5A80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8269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</a:rPr>
              <a:t>Çështje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</a:rPr>
              <a:t>për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</a:rPr>
              <a:t>Diskutim</a:t>
            </a:r>
            <a:endParaRPr lang="en-GB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8A293-F445-8FEA-7B15-C5DF6C52A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3395"/>
            <a:ext cx="10901516" cy="4748979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Roli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Keshillit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Bashkiak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ne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mireqeverisjen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vendore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ndiqen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nga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qytetaret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mbledhje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Keshilli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te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transmetuara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direct/live?;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ndiqen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nga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qytetaret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publikimet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dokumentave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te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Keshillit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dhe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si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mund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te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permiresohet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transparenca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Keshillit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?;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Si 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shohin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qytetaret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rolin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Keshillit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dhe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Anetareve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te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Keshillit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?;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Si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eshte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pjesemarrja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qytetareve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ne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takimet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konsultuese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te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Keshillit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dhe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si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mund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te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rritet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pjesemarrja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?;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Si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mund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te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permiresohet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puna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Keshilit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per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trajtimin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Ankesave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Kerkesave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Iniciativave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, Peticioneve?;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komunikojne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qytetaret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me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Anetaret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Keshillit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per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çeshtje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ne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interes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te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komuniteteve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brenda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bashkise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?;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Çfare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mund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te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beje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me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shume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/me mire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Keshilli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per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permiresimin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sherbime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per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qytetaret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en-GB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3053DA-5D96-82A1-3416-A1782811B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645" y="5901845"/>
            <a:ext cx="1743761" cy="6532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666CFFC-66FC-7B27-8323-DC4EE78452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5166" y="5901845"/>
            <a:ext cx="1628146" cy="608604"/>
          </a:xfrm>
          <a:prstGeom prst="rect">
            <a:avLst/>
          </a:prstGeom>
        </p:spPr>
      </p:pic>
      <p:pic>
        <p:nvPicPr>
          <p:cNvPr id="6" name="Picture 5" descr="A blue and yellow text on a black background&#10;&#10;Description automatically generated">
            <a:extLst>
              <a:ext uri="{FF2B5EF4-FFF2-40B4-BE49-F238E27FC236}">
                <a16:creationId xmlns:a16="http://schemas.microsoft.com/office/drawing/2014/main" id="{EFA4BCE9-165A-D990-611F-CC4122FDA14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5594" y="5901845"/>
            <a:ext cx="1769704" cy="471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21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86A3E-57F0-A95E-E329-9935885B32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684" y="206477"/>
            <a:ext cx="11135032" cy="1710813"/>
          </a:xfrm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sq-AL" sz="4000" b="1" dirty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ë</a:t>
            </a:r>
            <a:r>
              <a:rPr lang="sq-AL" sz="4000" b="1" dirty="0">
                <a:solidFill>
                  <a:schemeClr val="accent6">
                    <a:lumMod val="75000"/>
                  </a:schemeClr>
                </a:solidFill>
              </a:rPr>
              <a:t>shilli Bashkiak, organi përfaq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ë</a:t>
            </a:r>
            <a:r>
              <a:rPr lang="sq-AL" sz="4000" b="1" dirty="0">
                <a:solidFill>
                  <a:schemeClr val="accent6">
                    <a:lumMod val="75000"/>
                  </a:schemeClr>
                </a:solidFill>
              </a:rPr>
              <a:t>sues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sq-AL" sz="4000" b="1" dirty="0">
                <a:solidFill>
                  <a:schemeClr val="accent6">
                    <a:lumMod val="75000"/>
                  </a:schemeClr>
                </a:solidFill>
              </a:rPr>
              <a:t> vendim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sq-AL" sz="4000" b="1" dirty="0">
                <a:solidFill>
                  <a:schemeClr val="accent6">
                    <a:lumMod val="75000"/>
                  </a:schemeClr>
                </a:solidFill>
              </a:rPr>
              <a:t>marrës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</a:rPr>
              <a:t>dhe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</a:rPr>
              <a:t>mbikqyrës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q-AL" sz="4000" b="1" dirty="0">
                <a:solidFill>
                  <a:schemeClr val="accent6">
                    <a:lumMod val="75000"/>
                  </a:schemeClr>
                </a:solidFill>
              </a:rPr>
              <a:t>i qeverisë bashkiak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sq-AL" sz="4000" b="1" dirty="0">
                <a:solidFill>
                  <a:schemeClr val="accent6">
                    <a:lumMod val="75000"/>
                  </a:schemeClr>
                </a:solidFill>
              </a:rPr>
              <a:t>, i ushtron p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ë</a:t>
            </a:r>
            <a:r>
              <a:rPr lang="sq-AL" sz="4000" b="1" dirty="0">
                <a:solidFill>
                  <a:schemeClr val="accent6">
                    <a:lumMod val="75000"/>
                  </a:schemeClr>
                </a:solidFill>
              </a:rPr>
              <a:t>rgjegj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ë</a:t>
            </a:r>
            <a:r>
              <a:rPr lang="sq-AL" sz="4000" b="1" dirty="0">
                <a:solidFill>
                  <a:schemeClr val="accent6">
                    <a:lumMod val="75000"/>
                  </a:schemeClr>
                </a:solidFill>
              </a:rPr>
              <a:t>sitë e tij qeveris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ë</a:t>
            </a:r>
            <a:r>
              <a:rPr lang="sq-AL" sz="4000" b="1" dirty="0">
                <a:solidFill>
                  <a:schemeClr val="accent6">
                    <a:lumMod val="75000"/>
                  </a:schemeClr>
                </a:solidFill>
              </a:rPr>
              <a:t>se duke respekt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u</a:t>
            </a:r>
            <a:r>
              <a:rPr lang="sq-AL" sz="4000" b="1" dirty="0">
                <a:solidFill>
                  <a:schemeClr val="accent6">
                    <a:lumMod val="75000"/>
                  </a:schemeClr>
                </a:solidFill>
              </a:rPr>
              <a:t>ar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sq-AL" sz="4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GB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BDD1BA3-A19A-9370-3685-FEBFBE38DCA9}"/>
              </a:ext>
            </a:extLst>
          </p:cNvPr>
          <p:cNvSpPr txBox="1">
            <a:spLocks/>
          </p:cNvSpPr>
          <p:nvPr/>
        </p:nvSpPr>
        <p:spPr>
          <a:xfrm>
            <a:off x="277760" y="4144297"/>
            <a:ext cx="10901517" cy="5884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en-US" sz="3200" dirty="0">
              <a:solidFill>
                <a:srgbClr val="8E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BA4083-C659-C253-8AA5-1B3A676FE552}"/>
              </a:ext>
            </a:extLst>
          </p:cNvPr>
          <p:cNvSpPr txBox="1"/>
          <p:nvPr/>
        </p:nvSpPr>
        <p:spPr>
          <a:xfrm>
            <a:off x="766915" y="1917290"/>
            <a:ext cx="1041236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0988" indent="-280988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sq-AL" sz="2800" dirty="0">
                <a:solidFill>
                  <a:schemeClr val="accent6">
                    <a:lumMod val="75000"/>
                  </a:schemeClr>
                </a:solidFill>
              </a:rPr>
              <a:t>arimet e demokracisë vendore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280988" indent="-280988">
              <a:buFont typeface="Wingdings" panose="05000000000000000000" pitchFamily="2" charset="2"/>
              <a:buChar char="§"/>
            </a:pPr>
            <a:r>
              <a:rPr lang="sq-AL" sz="2800" dirty="0">
                <a:solidFill>
                  <a:schemeClr val="accent6">
                    <a:lumMod val="75000"/>
                  </a:schemeClr>
                </a:solidFill>
              </a:rPr>
              <a:t>Kart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ë</a:t>
            </a:r>
            <a:r>
              <a:rPr lang="sq-AL" sz="2800" dirty="0">
                <a:solidFill>
                  <a:schemeClr val="accent6">
                    <a:lumMod val="75000"/>
                  </a:schemeClr>
                </a:solidFill>
              </a:rPr>
              <a:t>s Europiane të Autonomisë Vendore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280988" indent="-280988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sq-AL" sz="2800" dirty="0">
                <a:solidFill>
                  <a:schemeClr val="accent6">
                    <a:lumMod val="75000"/>
                  </a:schemeClr>
                </a:solidFill>
              </a:rPr>
              <a:t>ransparenc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ë</a:t>
            </a:r>
            <a:r>
              <a:rPr lang="sq-AL" sz="2800" dirty="0">
                <a:solidFill>
                  <a:schemeClr val="accent6">
                    <a:lumMod val="75000"/>
                  </a:schemeClr>
                </a:solidFill>
              </a:rPr>
              <a:t>s qeveris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ë</a:t>
            </a:r>
            <a:r>
              <a:rPr lang="sq-AL" sz="2800" dirty="0">
                <a:solidFill>
                  <a:schemeClr val="accent6">
                    <a:lumMod val="75000"/>
                  </a:schemeClr>
                </a:solidFill>
              </a:rPr>
              <a:t>se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280988" indent="-280988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sq-AL" sz="2800" dirty="0">
                <a:solidFill>
                  <a:schemeClr val="accent6">
                    <a:lumMod val="75000"/>
                  </a:schemeClr>
                </a:solidFill>
              </a:rPr>
              <a:t>igjshm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ë</a:t>
            </a:r>
            <a:r>
              <a:rPr lang="sq-AL" sz="2800" dirty="0">
                <a:solidFill>
                  <a:schemeClr val="accent6">
                    <a:lumMod val="75000"/>
                  </a:schemeClr>
                </a:solidFill>
              </a:rPr>
              <a:t>ris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ë (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</a:rPr>
              <a:t>kuadrin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</a:rPr>
              <a:t>ligjor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</a:rPr>
              <a:t>te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</a:rPr>
              <a:t>vetëqeverisjes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</a:rPr>
              <a:t>vendore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);</a:t>
            </a:r>
            <a:r>
              <a:rPr lang="sq-AL" sz="2800" dirty="0">
                <a:solidFill>
                  <a:schemeClr val="accent6">
                    <a:lumMod val="75000"/>
                  </a:schemeClr>
                </a:solidFill>
              </a:rPr>
              <a:t> si dhe 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280988" indent="-280988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sq-AL" sz="2800" dirty="0">
                <a:solidFill>
                  <a:schemeClr val="accent6">
                    <a:lumMod val="75000"/>
                  </a:schemeClr>
                </a:solidFill>
              </a:rPr>
              <a:t>uke p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ë</a:t>
            </a:r>
            <a:r>
              <a:rPr lang="sq-AL" sz="2800" dirty="0">
                <a:solidFill>
                  <a:schemeClr val="accent6">
                    <a:lumMod val="75000"/>
                  </a:schemeClr>
                </a:solidFill>
              </a:rPr>
              <a:t>rdorur me efektivitet dhe efiçenc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ë</a:t>
            </a:r>
            <a:r>
              <a:rPr lang="sq-AL" sz="2800" dirty="0">
                <a:solidFill>
                  <a:schemeClr val="accent6">
                    <a:lumMod val="75000"/>
                  </a:schemeClr>
                </a:solidFill>
              </a:rPr>
              <a:t> burimet njer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ë</a:t>
            </a:r>
            <a:r>
              <a:rPr lang="sq-AL" sz="2800" dirty="0">
                <a:solidFill>
                  <a:schemeClr val="accent6">
                    <a:lumMod val="75000"/>
                  </a:schemeClr>
                </a:solidFill>
              </a:rPr>
              <a:t>zore, financiare, fizike e natyrore, duke punuar bazuar n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ë</a:t>
            </a:r>
            <a:r>
              <a:rPr lang="sq-AL" sz="2800" dirty="0">
                <a:solidFill>
                  <a:schemeClr val="accent6">
                    <a:lumMod val="75000"/>
                  </a:schemeClr>
                </a:solidFill>
              </a:rPr>
              <a:t> parimet e interesit publi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sq-AL" sz="2800" dirty="0">
                <a:solidFill>
                  <a:schemeClr val="accent6">
                    <a:lumMod val="75000"/>
                  </a:schemeClr>
                </a:solidFill>
              </a:rPr>
              <a:t>, integritetit, objektivitetit, p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ë</a:t>
            </a:r>
            <a:r>
              <a:rPr lang="sq-AL" sz="2800" dirty="0">
                <a:solidFill>
                  <a:schemeClr val="accent6">
                    <a:lumMod val="75000"/>
                  </a:schemeClr>
                </a:solidFill>
              </a:rPr>
              <a:t>rgjegjshm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ë</a:t>
            </a:r>
            <a:r>
              <a:rPr lang="sq-AL" sz="2800" dirty="0">
                <a:solidFill>
                  <a:schemeClr val="accent6">
                    <a:lumMod val="75000"/>
                  </a:schemeClr>
                </a:solidFill>
              </a:rPr>
              <a:t>ris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ë</a:t>
            </a:r>
            <a:r>
              <a:rPr lang="sq-AL" sz="2800" dirty="0">
                <a:solidFill>
                  <a:schemeClr val="accent6">
                    <a:lumMod val="75000"/>
                  </a:schemeClr>
                </a:solidFill>
              </a:rPr>
              <a:t>, transparenc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ë</a:t>
            </a:r>
            <a:r>
              <a:rPr lang="sq-AL" sz="2800" dirty="0">
                <a:solidFill>
                  <a:schemeClr val="accent6">
                    <a:lumMod val="75000"/>
                  </a:schemeClr>
                </a:solidFill>
              </a:rPr>
              <a:t>s, barazis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ë</a:t>
            </a:r>
            <a:r>
              <a:rPr lang="sq-AL" sz="2800" dirty="0">
                <a:solidFill>
                  <a:schemeClr val="accent6">
                    <a:lumMod val="75000"/>
                  </a:schemeClr>
                </a:solidFill>
              </a:rPr>
              <a:t> dhe mosdiskriminimit.</a:t>
            </a:r>
            <a:endParaRPr lang="en-GB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86A0A4-5D44-799F-ACC7-0A8689B68117}"/>
              </a:ext>
            </a:extLst>
          </p:cNvPr>
          <p:cNvSpPr txBox="1"/>
          <p:nvPr/>
        </p:nvSpPr>
        <p:spPr>
          <a:xfrm>
            <a:off x="766915" y="5860025"/>
            <a:ext cx="104123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0988" indent="-280988">
              <a:buFont typeface="Wingdings" panose="05000000000000000000" pitchFamily="2" charset="2"/>
              <a:buChar char="§"/>
            </a:pP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</a:rPr>
              <a:t>Keshilli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</a:rPr>
              <a:t>përbëhet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</a:rPr>
              <a:t>nga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 51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</a:rPr>
              <a:t>anëtarë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, 25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</a:rPr>
              <a:t>gra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</a:rPr>
              <a:t>ose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 49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</a:rPr>
              <a:t>përqind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GB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653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40E81-6F8F-FFD2-687F-43AF308203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383459"/>
            <a:ext cx="10972800" cy="604683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Këshilli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Bashkiak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Elbasan ka 13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Komisione</a:t>
            </a:r>
            <a:endParaRPr lang="en-GB" sz="36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D64DED-5925-9EA5-3D84-04FE402E2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1063343"/>
            <a:ext cx="11203858" cy="5529186"/>
          </a:xfrm>
        </p:spPr>
        <p:txBody>
          <a:bodyPr>
            <a:normAutofit/>
          </a:bodyPr>
          <a:lstStyle/>
          <a:p>
            <a:pPr marL="339725" indent="-339725" algn="l">
              <a:buFont typeface="+mj-lt"/>
              <a:buAutoNum type="arabicPeriod"/>
            </a:pP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Komosioni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nxitjes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se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sipermarrjes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339725" indent="-339725" algn="l">
              <a:buFont typeface="+mj-lt"/>
              <a:buAutoNum type="arabicPeriod"/>
            </a:pP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Komisioni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planifilimit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urban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dhe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zhvillimit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te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territoit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339725" indent="-339725" algn="l">
              <a:buFont typeface="+mj-lt"/>
              <a:buAutoNum type="arabicPeriod"/>
            </a:pP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Komisioni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turizmit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trashëgimisë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historike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dhe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kulturore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339725" indent="-339725" algn="l">
              <a:buFont typeface="+mj-lt"/>
              <a:buAutoNum type="arabicPeriod"/>
            </a:pP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Komisioni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financave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buxhetit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dhe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aseteve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publike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339725" indent="-339725" algn="l">
              <a:buFont typeface="+mj-lt"/>
              <a:buAutoNum type="arabicPeriod"/>
            </a:pP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Komisioni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mjedisit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bujqësisë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veterinarisë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pyjeve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menaxhimit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të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ujrave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mbrojtjes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së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konsumatorit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dhe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transparencës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339725" indent="-339725" algn="l">
              <a:buFont typeface="+mj-lt"/>
              <a:buAutoNum type="arabicPeriod"/>
            </a:pP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Komisioni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për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përafrimin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politikave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te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BE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dhe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bashkëpunimit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me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donatorët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huaj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339725" indent="-339725" algn="l">
              <a:buFont typeface="+mj-lt"/>
              <a:buAutoNum type="arabicPeriod"/>
            </a:pP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Komisioni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shërbimeve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dhe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strehimit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social,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shendetësisë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dhe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barazisë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gjinore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339725" indent="-339725" algn="l">
              <a:buFont typeface="+mj-lt"/>
              <a:buAutoNum type="arabicPeriod"/>
            </a:pP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Komisioni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arsimit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339725" indent="-339725" algn="l">
              <a:buFont typeface="+mj-lt"/>
              <a:buAutoNum type="arabicPeriod"/>
            </a:pP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Komisioni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për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rininë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sportet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dhe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rekreacionin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339725" indent="-339725" algn="l">
              <a:buFont typeface="+mj-lt"/>
              <a:buAutoNum type="arabicPeriod"/>
            </a:pP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Komisioni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për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cështjet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ligjore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339725" indent="-339725" algn="l">
              <a:buFont typeface="+mj-lt"/>
              <a:buAutoNum type="arabicPeriod"/>
            </a:pP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Komisioni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i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rendit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public;</a:t>
            </a:r>
          </a:p>
          <a:p>
            <a:pPr marL="339725" indent="-339725" algn="l">
              <a:buFont typeface="+mj-lt"/>
              <a:buAutoNum type="arabicPeriod"/>
            </a:pP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Komisioni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për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mbrojtjen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civile;</a:t>
            </a:r>
          </a:p>
          <a:p>
            <a:pPr marL="339725" indent="-339725" algn="l">
              <a:buFont typeface="+mj-lt"/>
              <a:buAutoNum type="arabicPeriod"/>
            </a:pP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Komisioni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mandative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dhe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</a:rPr>
              <a:t>rregullores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algn="l"/>
            <a:endParaRPr lang="en-GB" dirty="0"/>
          </a:p>
          <a:p>
            <a:pPr algn="l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339725" indent="-339725" algn="l">
              <a:buFont typeface="Wingdings" panose="05000000000000000000" pitchFamily="2" charset="2"/>
              <a:buChar char="§"/>
            </a:pPr>
            <a:endParaRPr lang="en-GB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079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A91F5-0383-2368-8B95-9B7649E5F0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942" y="575187"/>
            <a:ext cx="10987548" cy="634181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Keshilli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Organ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Vendim-marrës</a:t>
            </a:r>
            <a:endParaRPr lang="en-GB" sz="36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54A1E9-3A61-077C-A33F-D565FACF63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942" y="1600199"/>
            <a:ext cx="11130116" cy="4977581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Vendime me karakter normativ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- </a:t>
            </a: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kanë të bëjnë me buxhetin dhe zbatimin e tij, përmirësimin e shërbimeve, detajimin e shpëmdarjes së buxhetit etj;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Vendime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për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d</a:t>
            </a: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hënie të tokave me qera, mbështetjen e projekteve të fituara nga ekzekutivi, planet vendore për pastrimin, mbrojtjen nga zjarri, planet sociale të bashkisë si dhe vendimet për mbështetjen e familjeve që kanë patur dëmtime të banesave të tyre;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Vendime të cilat janë me karakter personal,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që</a:t>
            </a: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 kanë të bëjnë me dhënien e ndihmës ekonomike sipas muajve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;</a:t>
            </a: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V</a:t>
            </a: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endime me karakter jo normativ që kanë të bëjnë me procedurat e zhvilluara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;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dhe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Vendime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për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dhënie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tituj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qytetar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nderi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GB" dirty="0"/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166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70BF0-4DCA-D636-0B81-6D1E7E1E3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4243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Keshilli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Organ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Vendim-marrës</a:t>
            </a:r>
            <a:endParaRPr lang="en-GB" sz="36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C23EB-3373-22AB-709C-B9FBEF323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090"/>
            <a:ext cx="10515600" cy="471687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Të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shprehura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ndryshe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vendimet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kanë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të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bëjnë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me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çështje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marL="0" lvl="0" indent="0"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Financiare;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Sociale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;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Infrastrukturën dhe strehimin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;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Problemet urbane dhe asetet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;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Emergjencat civile; 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rsimit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dhe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kulturës;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Tajtimi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të</a:t>
            </a: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 mbetjeve;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dhe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Planet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vendore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309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A43F1-7DBB-7536-C5D6-1B113A15A1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3735" y="324465"/>
            <a:ext cx="11164529" cy="737418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Këshilli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Organ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Përfaqësues</a:t>
            </a:r>
            <a:endParaRPr lang="en-GB" sz="36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76006F-5407-9A61-D8D8-96397E5CEC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697" y="1268361"/>
            <a:ext cx="11164529" cy="5265174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Konsultime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Publike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574675" indent="-234950" algn="l">
              <a:buFontTx/>
              <a:buChar char="-"/>
            </a:pP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Hartimi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Pogrmit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Buxhetor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Afat-mesëm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2025-2027; (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veçanërisht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me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grupet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vulnerable, Roma,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Egjiptiane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grupe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të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varfera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etj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574675" indent="-234950" algn="l">
              <a:buFontTx/>
              <a:buChar char="-"/>
            </a:pP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Buxheti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vitit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2025;</a:t>
            </a:r>
          </a:p>
          <a:p>
            <a:pPr marL="574675" indent="-234950" algn="l">
              <a:buFontTx/>
              <a:buChar char="-"/>
            </a:pP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Paketa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Fiskale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viti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2025;</a:t>
            </a:r>
          </a:p>
          <a:p>
            <a:pPr marL="574675" indent="-234950" algn="l">
              <a:buFontTx/>
              <a:buChar char="-"/>
            </a:pP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Tjetërsim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prone;</a:t>
            </a:r>
          </a:p>
          <a:p>
            <a:pPr marL="574675" indent="-234950" algn="l">
              <a:buFontTx/>
              <a:buChar char="-"/>
            </a:pP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Hartime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plane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vendore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339725" algn="l"/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Regjistri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elektronik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projekt-akteve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që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kërkojnë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konsultim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public (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faqja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internetit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Bashkia Elbasan/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Këshilli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Bashkiak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Kërkesa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Ankesa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Iniciativa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Peticione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574675" indent="-234950" algn="l">
              <a:buFontTx/>
              <a:buChar char="-"/>
            </a:pP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Regjistrat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elektronike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përkates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339725" algn="l"/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Regjistri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elektronik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kërkesa-ankesa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iniciativa-peticione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faqja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internetit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Bashkia Elbasan/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Këshilli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Bashkiak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407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8DE10-D407-F7D0-FAA8-095E890AA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960" y="501445"/>
            <a:ext cx="10901517" cy="612058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5100" dirty="0" err="1">
                <a:solidFill>
                  <a:schemeClr val="accent6">
                    <a:lumMod val="75000"/>
                  </a:schemeClr>
                </a:solidFill>
              </a:rPr>
              <a:t>Transparenca</a:t>
            </a:r>
            <a:r>
              <a:rPr lang="en-US" sz="5100" dirty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en-US" sz="5100" dirty="0" err="1">
                <a:solidFill>
                  <a:schemeClr val="accent6">
                    <a:lumMod val="75000"/>
                  </a:schemeClr>
                </a:solidFill>
              </a:rPr>
              <a:t>Këshillit</a:t>
            </a:r>
            <a:r>
              <a:rPr lang="en-US" sz="5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5100" dirty="0" err="1">
                <a:solidFill>
                  <a:schemeClr val="accent6">
                    <a:lumMod val="75000"/>
                  </a:schemeClr>
                </a:solidFill>
              </a:rPr>
              <a:t>Bashkiak</a:t>
            </a:r>
            <a:endParaRPr lang="en-US" sz="51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aqja e internetit të Bashkisë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Rubrika e Këshillit Bashkiak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kategorive të mëposhtëme: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1100" dirty="0">
              <a:solidFill>
                <a:schemeClr val="accent6">
                  <a:lumMod val="75000"/>
                </a:schemeClr>
              </a:solidFill>
            </a:endParaRPr>
          </a:p>
          <a:p>
            <a:pPr marL="339725" lvl="0" indent="-222250">
              <a:buFontTx/>
              <a:buChar char="-"/>
            </a:pP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Anëtarët e Këshillit Bashkiak;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339725" lvl="0" indent="-222250">
              <a:buFontTx/>
              <a:buChar char="-"/>
            </a:pP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Struktura/Komisionet;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339725" lvl="0" indent="-222250">
              <a:buFontTx/>
              <a:buChar char="-"/>
            </a:pP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Rregulloret e Këshillit;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339725" lvl="0" indent="-222250">
              <a:buFontTx/>
              <a:buChar char="-"/>
            </a:pP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Vendime të Këshillit Bashkiak;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339725" lvl="0" indent="-222250">
              <a:buFontTx/>
              <a:buChar char="-"/>
            </a:pP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Vendimet e Kryesisë;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339725" lvl="0" indent="-222250">
              <a:buFontTx/>
              <a:buChar char="-"/>
            </a:pP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Njoftimet e Mbledhjeve;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339725" lvl="0" indent="-222250">
              <a:buFontTx/>
              <a:buChar char="-"/>
            </a:pP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Projektvendimet;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339725" lvl="0" indent="-222250">
              <a:buFontTx/>
              <a:buChar char="-"/>
            </a:pP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Procesverbalet;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339725" lvl="0" indent="-222250">
              <a:buFontTx/>
              <a:buChar char="-"/>
            </a:pP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Regjistri elektronik i kërkesave, ankesave, peticioneve dhe iniciativave qytetare;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339725" lvl="0" indent="-222250">
              <a:buFontTx/>
              <a:buChar char="-"/>
            </a:pP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Regjistri elektronik i mbledhjeve;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339725" lvl="0" indent="-222250">
              <a:buFontTx/>
              <a:buChar char="-"/>
            </a:pP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Regjistri elektronik i projektakteve;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339725" lvl="0" indent="-222250">
              <a:buFontTx/>
              <a:buChar char="-"/>
            </a:pP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Konsultimet publike;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339725" lvl="0" indent="-222250">
              <a:buFontTx/>
              <a:buChar char="-"/>
            </a:pP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Aktivitetë të Këshillit, etj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339725" lvl="0" indent="-222250">
              <a:buFontTx/>
              <a:buChar char="-"/>
            </a:pP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Transmetimi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Mbledhje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te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Keshillit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Bashkiak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direct/live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966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96C0E-B6B0-F395-1EC8-DB0CC494F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774" y="457201"/>
            <a:ext cx="10515600" cy="619431"/>
          </a:xfrm>
        </p:spPr>
        <p:txBody>
          <a:bodyPr>
            <a:normAutofit fontScale="90000"/>
          </a:bodyPr>
          <a:lstStyle/>
          <a:p>
            <a:pPr marL="973138" indent="-457200"/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Forcimi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i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Kapaciteteve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të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Këshillit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Bashkiak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1A468-9795-9534-58A6-7F7D36D82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091"/>
            <a:ext cx="10515600" cy="435077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</a:rPr>
              <a:t>Trainim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</a:rPr>
              <a:t>për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</a:rPr>
              <a:t>Komisionet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</a:rPr>
              <a:t>Këshillit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</a:rPr>
              <a:t>Bashkiak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</a:rPr>
              <a:t>mbi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marL="515938" indent="-234950">
              <a:buFontTx/>
              <a:buChar char="-"/>
            </a:pP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Këshilli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Bashkiak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dhe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Komisionet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Përhershme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515938" indent="-234950">
              <a:buFontTx/>
              <a:buChar char="-"/>
            </a:pP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Strukturat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Drejtuese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të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Këshillit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Bashkiak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515938" indent="-234950">
              <a:buFontTx/>
              <a:buChar char="-"/>
            </a:pP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Fusha e </a:t>
            </a: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punës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së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Komisioneve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Funksionimi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, Roli </a:t>
            </a: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në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vendim-marrje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në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Konsultimet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publike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dhe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për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Monitorimin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en-US" sz="2600" dirty="0" err="1">
                <a:solidFill>
                  <a:schemeClr val="accent6">
                    <a:lumMod val="75000"/>
                  </a:schemeClr>
                </a:solidFill>
              </a:rPr>
              <a:t>ekzekutivit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515938" indent="-234950">
              <a:buFontTx/>
              <a:buChar char="-"/>
            </a:pP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236538" indent="-236538">
              <a:buFont typeface="Wingdings" panose="05000000000000000000" pitchFamily="2" charset="2"/>
              <a:buChar char="§"/>
            </a:pP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</a:rPr>
              <a:t>Trajnim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</a:rPr>
              <a:t>për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</a:rPr>
              <a:t>Udhëheqjen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</a:rPr>
              <a:t>Këshillit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</a:rPr>
              <a:t>Bashkiak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</a:rPr>
              <a:t>mbi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marL="515938" lvl="0" indent="-279400">
              <a:buFontTx/>
              <a:buChar char="-"/>
            </a:pPr>
            <a:r>
              <a:rPr lang="sq-AL" sz="2600" dirty="0">
                <a:solidFill>
                  <a:schemeClr val="accent6">
                    <a:lumMod val="75000"/>
                  </a:schemeClr>
                </a:solidFill>
              </a:rPr>
              <a:t>Vetëqeverisja vendore, rolet dhe funksionimi i Këshillit Bashkiak;</a:t>
            </a:r>
            <a:endParaRPr lang="en-US" sz="2600" dirty="0">
              <a:solidFill>
                <a:schemeClr val="accent6">
                  <a:lumMod val="75000"/>
                </a:schemeClr>
              </a:solidFill>
            </a:endParaRPr>
          </a:p>
          <a:p>
            <a:pPr marL="515938" lvl="0" indent="-279400">
              <a:buFontTx/>
              <a:buChar char="-"/>
            </a:pPr>
            <a:r>
              <a:rPr lang="sq-AL" sz="2600" dirty="0">
                <a:solidFill>
                  <a:schemeClr val="accent6">
                    <a:lumMod val="75000"/>
                  </a:schemeClr>
                </a:solidFill>
              </a:rPr>
              <a:t>Roli i këshillit bashkiak në mbikqyrjen e sistemit të kontrollit të brendshëm të bashkisë;</a:t>
            </a:r>
            <a:endParaRPr lang="en-US" sz="2600" dirty="0">
              <a:solidFill>
                <a:schemeClr val="accent6">
                  <a:lumMod val="75000"/>
                </a:schemeClr>
              </a:solidFill>
            </a:endParaRPr>
          </a:p>
          <a:p>
            <a:pPr marL="515938" lvl="0" indent="-279400">
              <a:buFontTx/>
              <a:buChar char="-"/>
            </a:pPr>
            <a:r>
              <a:rPr lang="sq-AL" sz="2600" dirty="0">
                <a:solidFill>
                  <a:schemeClr val="accent6">
                    <a:lumMod val="75000"/>
                  </a:schemeClr>
                </a:solidFill>
              </a:rPr>
              <a:t>Drejtuesit e Këshillit Bashkiak, 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sq-AL" sz="2600" dirty="0">
                <a:solidFill>
                  <a:schemeClr val="accent6">
                    <a:lumMod val="75000"/>
                  </a:schemeClr>
                </a:solidFill>
              </a:rPr>
              <a:t>onsultimi publik, 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sq-AL" sz="2600" dirty="0">
                <a:solidFill>
                  <a:schemeClr val="accent6">
                    <a:lumMod val="75000"/>
                  </a:schemeClr>
                </a:solidFill>
              </a:rPr>
              <a:t>lanifikimi dhe buxhetimi i këshillit.</a:t>
            </a:r>
            <a:endParaRPr lang="en-GB" sz="2600" dirty="0">
              <a:solidFill>
                <a:schemeClr val="accent6">
                  <a:lumMod val="75000"/>
                </a:schemeClr>
              </a:solidFill>
            </a:endParaRPr>
          </a:p>
          <a:p>
            <a:pPr marL="515938" indent="-234950">
              <a:buFontTx/>
              <a:buChar char="-"/>
            </a:pP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515938" indent="-234950">
              <a:buFontTx/>
              <a:buChar char="-"/>
            </a:pP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124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EF23F-E88E-C343-17E1-EEE04BE85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446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Megjithëse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kemi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pasur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progres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deri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më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sot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j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emi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të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ndërgjegjshëm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që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mbetet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ende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punë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për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të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qenë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një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Këshill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Bashkiak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plotësisht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funksional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.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Prandaj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,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vazhdojmë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të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asistohemi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nga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projekti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Bashki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të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Forta,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i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cili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do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të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na</a:t>
            </a:r>
            <a:r>
              <a:rPr lang="en-US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accent6">
                    <a:lumMod val="75000"/>
                  </a:schemeClr>
                </a:solidFill>
                <a:effectLst/>
              </a:rPr>
              <a:t>ndi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hmojë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për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konsolidimin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arritjeve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dhe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do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të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rrisë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qëndrushmërinë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procesit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dhe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produkteve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0" indent="0" algn="ctr"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Faleminderit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75375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6235</TotalTime>
  <Words>876</Words>
  <Application>Microsoft Office PowerPoint</Application>
  <PresentationFormat>Widescreen</PresentationFormat>
  <Paragraphs>92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Sesion Informues Ditë e Hapur me Qytetarët</vt:lpstr>
      <vt:lpstr>Këshilli Bashkiak, organi përfaqësues, vendim-marrës dhe mbikqyrës i qeverisë bashkiake, i ushtron përgjegjësitë e tij qeverisëse duke respektuar: </vt:lpstr>
      <vt:lpstr>Këshilli Bashkiak Elbasan ka 13 Komisione</vt:lpstr>
      <vt:lpstr>Keshilli Organ Vendim-marrës</vt:lpstr>
      <vt:lpstr>Keshilli Organ Vendim-marrës</vt:lpstr>
      <vt:lpstr>Këshilli Organ Përfaqësues</vt:lpstr>
      <vt:lpstr>PowerPoint Presentation</vt:lpstr>
      <vt:lpstr>Forcimi i Kapaciteteve të Këshillit Bashkiak</vt:lpstr>
      <vt:lpstr>PowerPoint Presentation</vt:lpstr>
      <vt:lpstr>Çështje për Diskutim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Naim Cope</dc:creator>
  <cp:lastModifiedBy>Naim Cope</cp:lastModifiedBy>
  <cp:revision>25</cp:revision>
  <dcterms:created xsi:type="dcterms:W3CDTF">2024-09-27T18:53:54Z</dcterms:created>
  <dcterms:modified xsi:type="dcterms:W3CDTF">2025-06-25T07:17:19Z</dcterms:modified>
</cp:coreProperties>
</file>